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3" r:id="rId4"/>
    <p:sldId id="274" r:id="rId5"/>
    <p:sldId id="260" r:id="rId6"/>
    <p:sldId id="276" r:id="rId7"/>
    <p:sldId id="278" r:id="rId8"/>
    <p:sldId id="279" r:id="rId9"/>
    <p:sldId id="280" r:id="rId10"/>
    <p:sldId id="281" r:id="rId11"/>
    <p:sldId id="282" r:id="rId12"/>
    <p:sldId id="261" r:id="rId13"/>
    <p:sldId id="283" r:id="rId14"/>
    <p:sldId id="285" r:id="rId15"/>
    <p:sldId id="286" r:id="rId16"/>
    <p:sldId id="284" r:id="rId17"/>
    <p:sldId id="287" r:id="rId18"/>
    <p:sldId id="288" r:id="rId19"/>
    <p:sldId id="289" r:id="rId20"/>
    <p:sldId id="263" r:id="rId21"/>
    <p:sldId id="291" r:id="rId22"/>
    <p:sldId id="292" r:id="rId23"/>
    <p:sldId id="265" r:id="rId24"/>
    <p:sldId id="293" r:id="rId25"/>
    <p:sldId id="294" r:id="rId26"/>
    <p:sldId id="264" r:id="rId27"/>
    <p:sldId id="295" r:id="rId28"/>
    <p:sldId id="296" r:id="rId29"/>
    <p:sldId id="266" r:id="rId30"/>
    <p:sldId id="297" r:id="rId31"/>
    <p:sldId id="298" r:id="rId32"/>
    <p:sldId id="267" r:id="rId33"/>
    <p:sldId id="299" r:id="rId34"/>
    <p:sldId id="300" r:id="rId35"/>
    <p:sldId id="268" r:id="rId36"/>
    <p:sldId id="272" r:id="rId37"/>
    <p:sldId id="301" r:id="rId38"/>
    <p:sldId id="305" r:id="rId39"/>
    <p:sldId id="270" r:id="rId40"/>
    <p:sldId id="302" r:id="rId41"/>
    <p:sldId id="306" r:id="rId42"/>
    <p:sldId id="269" r:id="rId43"/>
    <p:sldId id="303" r:id="rId44"/>
    <p:sldId id="307" r:id="rId45"/>
    <p:sldId id="271" r:id="rId46"/>
    <p:sldId id="304" r:id="rId47"/>
    <p:sldId id="308" r:id="rId48"/>
    <p:sldId id="275" r:id="rId4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C51A6-3C3E-490A-87CD-77BE27F608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29D027-F5F2-42C2-B5A4-7BC1739633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9DC340-3FC9-4B50-B311-F6392DB26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FBDD8-5D8C-4174-B8E0-C737BA0F4DAC}" type="datetimeFigureOut">
              <a:rPr lang="en-CA" smtClean="0"/>
              <a:t>2021-08-24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E24ED-D541-4A3E-B54E-B7E50CDA1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542BDE-8728-4787-879A-0DE6CCDFC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4CA3D-A68D-4538-8950-27ACCD5276E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38112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D90A8-3CB7-4DC6-8184-D409E78EB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FF0EFA-DD46-42B0-97BF-EE1E0E0BE2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20D42D-C36E-4DF9-91C5-C40FD2ADB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FBDD8-5D8C-4174-B8E0-C737BA0F4DAC}" type="datetimeFigureOut">
              <a:rPr lang="en-CA" smtClean="0"/>
              <a:t>2021-08-24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49B10-8D5F-4E51-8D2D-831B01F63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58410E-308E-42AF-84BD-F5CAFF53B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4CA3D-A68D-4538-8950-27ACCD5276E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13436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D04566-C90B-4122-9CA5-F709F09FB1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D9FBE7-A420-4E8A-861E-5A01EB49B9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414559-DC7A-48FD-A60B-5933C346D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FBDD8-5D8C-4174-B8E0-C737BA0F4DAC}" type="datetimeFigureOut">
              <a:rPr lang="en-CA" smtClean="0"/>
              <a:t>2021-08-24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236AC-4361-41E3-BB6D-5AC6E2DB0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4F369E-B1E4-49D0-ACDE-9311C48EE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4CA3D-A68D-4538-8950-27ACCD5276E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2460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11EAC-9B73-455E-BBC0-6D720F11B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CEF71-93B9-4034-950F-660056E4A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6F752-7541-497D-BA50-92938B2DD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FBDD8-5D8C-4174-B8E0-C737BA0F4DAC}" type="datetimeFigureOut">
              <a:rPr lang="en-CA" smtClean="0"/>
              <a:t>2021-08-24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3CC2CB-DF28-4028-90D5-D2ED9D646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EF7296-74EC-47B6-B7C6-92A5C14E4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4CA3D-A68D-4538-8950-27ACCD5276E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09059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F0545-B0A6-48F2-920A-394DE42AA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1D7045-DF40-4F06-80B3-247993CC7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0E96CC-5377-4256-9760-5BD4783F4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FBDD8-5D8C-4174-B8E0-C737BA0F4DAC}" type="datetimeFigureOut">
              <a:rPr lang="en-CA" smtClean="0"/>
              <a:t>2021-08-24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B4190E-F8D7-4654-8057-9C5D53876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905CD0-8F1C-4204-8E83-CCD99878D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4CA3D-A68D-4538-8950-27ACCD5276E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10972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8458B-F751-4B13-960E-E477A649D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B26ED-80CD-4B36-8150-33926ED131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F34D9C-ECF7-4F5E-87AC-EF75806BB4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971813-AFD2-4BB0-82B6-D8CBCF562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FBDD8-5D8C-4174-B8E0-C737BA0F4DAC}" type="datetimeFigureOut">
              <a:rPr lang="en-CA" smtClean="0"/>
              <a:t>2021-08-24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FA21AC-B522-4AD4-9152-FE6E7DB05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658FF4-3FAF-4995-B5D0-C8A5212F9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4CA3D-A68D-4538-8950-27ACCD5276E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1988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A4096-BD13-4089-9986-74C755A61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21A82F-A949-44D3-ABDB-1CF4420F5B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436766-FE19-4E5A-B743-A6C6157B8C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D62EEA-D10C-4A7A-9571-B99F7BF332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4A4A5-288C-44C9-B305-19AE866C63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F384A9-4D52-43A9-BBBF-5CF8A0449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FBDD8-5D8C-4174-B8E0-C737BA0F4DAC}" type="datetimeFigureOut">
              <a:rPr lang="en-CA" smtClean="0"/>
              <a:t>2021-08-24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CC4FB2-E8B0-46E5-8253-370EC2632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78C155-D84C-4218-ADAE-CED6F8010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4CA3D-A68D-4538-8950-27ACCD5276E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71253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BEB1D-3F29-4D8E-A4CB-6859F1DB1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099653-DF82-43BC-A9F2-C11A2AF82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FBDD8-5D8C-4174-B8E0-C737BA0F4DAC}" type="datetimeFigureOut">
              <a:rPr lang="en-CA" smtClean="0"/>
              <a:t>2021-08-24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CCB61D-6ED7-4729-9C0F-BCAD53B0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94643B-E0EC-45A6-A67F-B169C6DDE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4CA3D-A68D-4538-8950-27ACCD5276E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47059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9CC28D-8B28-429B-A6DC-DE2456C1D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FBDD8-5D8C-4174-B8E0-C737BA0F4DAC}" type="datetimeFigureOut">
              <a:rPr lang="en-CA" smtClean="0"/>
              <a:t>2021-08-24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D67878-AEF4-4825-9C07-6C3548F78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0CBAF3-AF6E-4721-811D-38C2E6953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4CA3D-A68D-4538-8950-27ACCD5276E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01732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D3B17-C30B-4109-B24B-2DD2CA298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B1718-CF51-42DB-8A53-C4353114C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3C1262-1D7C-4E30-8376-63324D26A5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E619B1-3B02-4521-9AF9-C8D31E3EE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FBDD8-5D8C-4174-B8E0-C737BA0F4DAC}" type="datetimeFigureOut">
              <a:rPr lang="en-CA" smtClean="0"/>
              <a:t>2021-08-24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84DB32-7E24-4B6F-998C-85519772F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E5250A-9EDE-4086-93E0-5D4696041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4CA3D-A68D-4538-8950-27ACCD5276E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69165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E3A67-800C-4597-9096-A5454E5A4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0996DE-2680-4796-8DD3-235F063D21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1D5D07-B1A2-43EA-A8A6-9293D73B70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5015FA-A145-4C43-86E7-E3BAB9BCC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FBDD8-5D8C-4174-B8E0-C737BA0F4DAC}" type="datetimeFigureOut">
              <a:rPr lang="en-CA" smtClean="0"/>
              <a:t>2021-08-24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2A50EF-B9F5-4D9D-B73D-DB9DB5359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639DBB-FC1F-40FD-BE0A-C8EB227C0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4CA3D-A68D-4538-8950-27ACCD5276E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13152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99F4C7-95AA-4087-AD27-402389955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CF9C64-5B1C-469B-BCB1-B30E54B1B4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7EB0B9-A71A-4370-9DAD-CCFC53D20A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FBDD8-5D8C-4174-B8E0-C737BA0F4DAC}" type="datetimeFigureOut">
              <a:rPr lang="en-CA" smtClean="0"/>
              <a:t>2021-08-24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B2A63-DB85-40F6-A54D-A349437D92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06159D-A510-423A-9B4C-BD261670E0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4CA3D-A68D-4538-8950-27ACCD5276E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40308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R8_ScKzLAfE?feature=oembed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Fr500MTBFKk?feature=oembed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JSe_VUMymjo?feature=oembed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HVK4ML_Wq1w?feature=oembed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manac.com/plant/spinach" TargetMode="Externa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gnxXtPmzkU8?feature=oembed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manac.com/plant/basil" TargetMode="Externa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manac.com/plant/basil" TargetMode="Externa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RHZe5sEmtSo?feature=oembed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manac.com/plant/basil" TargetMode="Externa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manac.com/plant/basil" TargetMode="Externa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XFxBMoYBjgY?feature=oembed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manac.com/plant/coriander-and-cilantro" TargetMode="Externa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manac.com/plant/coriander-and-cilantro" TargetMode="Externa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FWeFH1MVHko?feature=oembed" TargetMode="Externa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manac.com/plant/lettuce" TargetMode="Externa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manac.com/plant/lettuce" TargetMode="Externa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Jd3TY7TTpN8?feature=oembed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96TmXjtktjY?feature=oembed" TargetMode="Externa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manac.com/plant/chives" TargetMode="Externa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manac.com/plant/chives" TargetMode="Externa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ij1unVfv2jM?feature=oembed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rowveg.com/plants/us-and-canada/how-to-grow-bok-choy/" TargetMode="Externa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rowveg.com/plants/us-and-canada/how-to-grow-bok-choy/" TargetMode="Externa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lrBOtFjVJcg?feature=oembed" TargetMode="Externa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manac.com/plant/swiss-chard" TargetMode="Externa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manac.com/plant/swiss-chard" TargetMode="Externa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2__uGRYZhg0?feature=oembed" TargetMode="Externa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manac.com/plant/arugula" TargetMode="Externa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manac.com/plant/arugula" TargetMode="Externa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bgLdf4XUrY0?feature=oembed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1875777" y="2905780"/>
            <a:ext cx="8440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Module 4: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Plant Propagation, Germination &amp; Harvesting 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103821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375082" y="911258"/>
            <a:ext cx="8866571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Types of Propagation in Plants</a:t>
            </a:r>
            <a:r>
              <a:rPr lang="en-C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Notes</a:t>
            </a:r>
            <a:endParaRPr lang="en-C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A5582C-4D5D-4CD3-A20B-3D7D5856E84B}"/>
              </a:ext>
            </a:extLst>
          </p:cNvPr>
          <p:cNvSpPr txBox="1"/>
          <p:nvPr/>
        </p:nvSpPr>
        <p:spPr>
          <a:xfrm>
            <a:off x="206408" y="1624614"/>
            <a:ext cx="11485484" cy="4789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Propagation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Roots, stems and leaves are _________ parts of the plant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New plants are formed using these parts, the process is called asexual reproduction or _________ propagation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fusion of male and female gametes is _________ required in asexual reproduction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There are different methods of vegetative reproduction such as _________, _________, _________ and _________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new plant can be grown by cutting off part of the stem with two or more nodes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branch is buried in soil while still attached to the parent branch and is called a layer or runner</a:t>
            </a:r>
            <a:endParaRPr lang="en-CA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layer develops new roots and leaves which eventually grows into a new plant</a:t>
            </a:r>
          </a:p>
          <a:p>
            <a:pPr marL="742950" lvl="1" indent="-285750" algn="just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025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375082" y="911258"/>
            <a:ext cx="8866571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Types of Reproduction in Plants</a:t>
            </a:r>
            <a:r>
              <a:rPr lang="en-C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 Points</a:t>
            </a:r>
            <a:endParaRPr lang="en-C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A5582C-4D5D-4CD3-A20B-3D7D5856E84B}"/>
              </a:ext>
            </a:extLst>
          </p:cNvPr>
          <p:cNvSpPr txBox="1"/>
          <p:nvPr/>
        </p:nvSpPr>
        <p:spPr>
          <a:xfrm>
            <a:off x="206408" y="1624614"/>
            <a:ext cx="11485484" cy="2750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twig from one plant is joined to a stem from another plant of the same kind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most often done to produce new and improved varieties</a:t>
            </a:r>
          </a:p>
          <a:p>
            <a:pPr lvl="1" algn="just">
              <a:lnSpc>
                <a:spcPct val="115000"/>
              </a:lnSpc>
            </a:pP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Similar to grafting. However, a bud is used instead of a twig.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bug is joined to the base of a young plant and the rest of the host plant is cut off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523738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375082" y="911258"/>
            <a:ext cx="8866571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Sexual Propagation in Plants </a:t>
            </a:r>
            <a:endParaRPr lang="en-C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Online Media 2" title="Sexual Reproduction in Plants | Plants | Biology | FuseSchool">
            <a:hlinkClick r:id="" action="ppaction://media"/>
            <a:extLst>
              <a:ext uri="{FF2B5EF4-FFF2-40B4-BE49-F238E27FC236}">
                <a16:creationId xmlns:a16="http://schemas.microsoft.com/office/drawing/2014/main" id="{78A26413-B216-427E-9FBA-B2699330557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72546" y="1867233"/>
            <a:ext cx="7646907" cy="4320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321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375082" y="911258"/>
            <a:ext cx="8866571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Sexual Propagation in Plants Key Points</a:t>
            </a:r>
            <a:endParaRPr lang="en-C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A5582C-4D5D-4CD3-A20B-3D7D5856E84B}"/>
              </a:ext>
            </a:extLst>
          </p:cNvPr>
          <p:cNvSpPr txBox="1"/>
          <p:nvPr/>
        </p:nvSpPr>
        <p:spPr>
          <a:xfrm>
            <a:off x="206408" y="1624614"/>
            <a:ext cx="11485484" cy="3045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Sexual Propagation is carried out in the flowers</a:t>
            </a:r>
            <a:endParaRPr lang="en-CA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petals and sepals help protect the flower bud and can be brightly colored or scented to attract pollinators.</a:t>
            </a:r>
            <a:endParaRPr lang="en-CA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stem and the receptable are the part that connect the flower to the rest of the plant</a:t>
            </a:r>
            <a:endParaRPr lang="en-CA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stamen is the male part of the flower. Consists of the anther and filament</a:t>
            </a:r>
            <a:endParaRPr lang="en-CA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carpel is the female part of the flower. Consists of the stigma, style, and ovary</a:t>
            </a:r>
            <a:endParaRPr lang="en-CA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Flowers can be pollinated in different ways such as wind and water or by pollinators such as insects, birds, or other animals</a:t>
            </a:r>
            <a:endParaRPr lang="en-CA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-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Seeds can be found inside the fruits</a:t>
            </a:r>
            <a:endParaRPr lang="en-CA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75736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375082" y="911258"/>
            <a:ext cx="8866571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Sexual Propagation in Plants Key Points</a:t>
            </a:r>
            <a:endParaRPr lang="en-C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9F73A07-6FE4-4A5A-8949-A4D1957FB50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623026" y="2114376"/>
            <a:ext cx="6945948" cy="3363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4624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375082" y="911258"/>
            <a:ext cx="8866571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Sexual Propagation in Plants Key Points</a:t>
            </a:r>
            <a:endParaRPr lang="en-C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24204F0-A5D0-4AE4-9437-28FE2C7391BD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615531" y="2403243"/>
            <a:ext cx="8960937" cy="2905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1537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375082" y="911258"/>
            <a:ext cx="8866571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Sexual Propagation in Plants Notes</a:t>
            </a:r>
            <a:endParaRPr lang="en-C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A5582C-4D5D-4CD3-A20B-3D7D5856E84B}"/>
              </a:ext>
            </a:extLst>
          </p:cNvPr>
          <p:cNvSpPr txBox="1"/>
          <p:nvPr/>
        </p:nvSpPr>
        <p:spPr>
          <a:xfrm>
            <a:off x="206408" y="1624614"/>
            <a:ext cx="11485484" cy="3045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Sexual Propagation is carried out in the flowers</a:t>
            </a:r>
            <a:endParaRPr lang="en-CA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________ and ________ help protect the flower bud and can be brightly colored or scented to attract pollinators.</a:t>
            </a:r>
            <a:endParaRPr lang="en-CA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________ and the ________ are the part that connect the flower to the rest of the plant</a:t>
            </a:r>
            <a:endParaRPr lang="en-CA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________ is the male part of the flower. Consists of the ________ and ________</a:t>
            </a:r>
            <a:endParaRPr lang="en-CA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________ is the female part of the flower. Consists of the ________, ________, and ________</a:t>
            </a:r>
            <a:endParaRPr lang="en-CA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Flowers can be pollinated in different ways such as wind and </a:t>
            </a:r>
            <a:r>
              <a:rPr lang="en-US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water or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by pollinators such as insects, birds, or other animals</a:t>
            </a:r>
            <a:endParaRPr lang="en-CA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-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Seeds can be found inside the fruits</a:t>
            </a:r>
            <a:endParaRPr lang="en-CA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42085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375082" y="911258"/>
            <a:ext cx="8866571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Vegetative Propagation</a:t>
            </a:r>
            <a:endParaRPr lang="en-C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Online Media 2" title="Vegetative propagation (&amp; advantages) | How do organisms reproduce | Biology | Khan Academy">
            <a:hlinkClick r:id="" action="ppaction://media"/>
            <a:extLst>
              <a:ext uri="{FF2B5EF4-FFF2-40B4-BE49-F238E27FC236}">
                <a16:creationId xmlns:a16="http://schemas.microsoft.com/office/drawing/2014/main" id="{499DC6C7-70DF-48D4-87BE-3BC20ABD695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508928" y="1832560"/>
            <a:ext cx="7614000" cy="4301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638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375082" y="911258"/>
            <a:ext cx="8866571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Vegetative Propagation</a:t>
            </a:r>
            <a:r>
              <a:rPr lang="en-C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 Points</a:t>
            </a:r>
            <a:endParaRPr lang="en-C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A5582C-4D5D-4CD3-A20B-3D7D5856E84B}"/>
              </a:ext>
            </a:extLst>
          </p:cNvPr>
          <p:cNvSpPr txBox="1"/>
          <p:nvPr/>
        </p:nvSpPr>
        <p:spPr>
          <a:xfrm>
            <a:off x="206408" y="1624614"/>
            <a:ext cx="11485484" cy="2408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Vegetative propagation is reproduction without seeds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Vegetative parts are stems, roots, leaves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Advantages: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Reproduction of plants that cannot make viable seeds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Desired traits can be passed along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 bear fruits and flowers faster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938629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375082" y="911258"/>
            <a:ext cx="8866571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Vegetative Propagation</a:t>
            </a:r>
            <a:r>
              <a:rPr lang="en-C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Notes</a:t>
            </a:r>
            <a:endParaRPr lang="en-C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A5582C-4D5D-4CD3-A20B-3D7D5856E84B}"/>
              </a:ext>
            </a:extLst>
          </p:cNvPr>
          <p:cNvSpPr txBox="1"/>
          <p:nvPr/>
        </p:nvSpPr>
        <p:spPr>
          <a:xfrm>
            <a:off x="206408" y="1624614"/>
            <a:ext cx="11485484" cy="2408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Vegetative propagation is reproduction __________ seeds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Vegetative parts are __________, __________ and __________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Advantages: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Reproduction of plants that __________ make viable seeds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 __________ can be passed along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 bear fruits and flowers __________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43533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375082" y="911258"/>
            <a:ext cx="4631923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What Is Seed Germination? </a:t>
            </a:r>
            <a:endParaRPr lang="en-C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What Is Seed Germination? | SEED GERMINATION | Plant Germination | Dr Binocs Show | Peekaboo Kidz">
            <a:hlinkClick r:id="" action="ppaction://media"/>
            <a:extLst>
              <a:ext uri="{FF2B5EF4-FFF2-40B4-BE49-F238E27FC236}">
                <a16:creationId xmlns:a16="http://schemas.microsoft.com/office/drawing/2014/main" id="{035B093E-7F1D-4FF9-92A2-D4AA71795E5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375764" y="1866775"/>
            <a:ext cx="7221181" cy="4079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466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375082" y="911258"/>
            <a:ext cx="8866571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Harvesting Hydroponic Spinach</a:t>
            </a:r>
            <a:endParaRPr lang="en-C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Online Media 2" title="Harvesting Hydroponic Spinach">
            <a:hlinkClick r:id="" action="ppaction://media"/>
            <a:extLst>
              <a:ext uri="{FF2B5EF4-FFF2-40B4-BE49-F238E27FC236}">
                <a16:creationId xmlns:a16="http://schemas.microsoft.com/office/drawing/2014/main" id="{DFC7CD3A-2DE8-4117-9E45-6DBE6A2C841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121516" y="1912460"/>
            <a:ext cx="7948967" cy="4491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076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375082" y="911258"/>
            <a:ext cx="8866571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Harvesting Hydroponic Spinach</a:t>
            </a:r>
            <a:r>
              <a:rPr lang="en-C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 Points</a:t>
            </a:r>
            <a:endParaRPr lang="en-C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A5582C-4D5D-4CD3-A20B-3D7D5856E84B}"/>
              </a:ext>
            </a:extLst>
          </p:cNvPr>
          <p:cNvSpPr txBox="1"/>
          <p:nvPr/>
        </p:nvSpPr>
        <p:spPr>
          <a:xfrm>
            <a:off x="206408" y="1624614"/>
            <a:ext cx="11485484" cy="2940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Spinach may take 30-45 days to reach maturity, which is when you would harvest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Cut off the mature leaves from the stems to eat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CA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Cut off the left over stems to compost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not cut smaller leaves to let them grow and harvest them later</a:t>
            </a:r>
            <a:endParaRPr lang="en-CA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not cut more than 1/3 of the plant because that can send them into shock, which can kill the plant</a:t>
            </a:r>
          </a:p>
          <a:p>
            <a:pPr algn="just">
              <a:lnSpc>
                <a:spcPct val="115000"/>
              </a:lnSpc>
            </a:pPr>
            <a:endParaRPr lang="en-CA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material </a:t>
            </a:r>
            <a:r>
              <a:rPr lang="en-CA" dirty="0">
                <a:hlinkClick r:id="rId2"/>
              </a:rPr>
              <a:t>https://www.almanac.com/plant/spinach</a:t>
            </a:r>
            <a:endParaRPr lang="en-CA" dirty="0"/>
          </a:p>
          <a:p>
            <a:pPr lvl="0" algn="just">
              <a:lnSpc>
                <a:spcPct val="115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758960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375082" y="911258"/>
            <a:ext cx="8866571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Harvesting Hydroponic Spinach</a:t>
            </a:r>
            <a:r>
              <a:rPr lang="en-C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Notes</a:t>
            </a:r>
            <a:endParaRPr lang="en-C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A5582C-4D5D-4CD3-A20B-3D7D5856E84B}"/>
              </a:ext>
            </a:extLst>
          </p:cNvPr>
          <p:cNvSpPr txBox="1"/>
          <p:nvPr/>
        </p:nvSpPr>
        <p:spPr>
          <a:xfrm>
            <a:off x="206408" y="1624614"/>
            <a:ext cx="11485484" cy="1659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Spinach may take _____ days to reach maturity, which is when you would harvest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Cut off the ______ leaves from the stems to eat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CA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Cut off the left over stems to _______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______cut smaller leaves to let them grow and harvest them later</a:t>
            </a:r>
            <a:endParaRPr lang="en-CA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</a:t>
            </a: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cut more than 1/3 of the plant because that can send them into shock, which can kill the plant</a:t>
            </a:r>
          </a:p>
        </p:txBody>
      </p:sp>
    </p:spTree>
    <p:extLst>
      <p:ext uri="{BB962C8B-B14F-4D97-AF65-F5344CB8AC3E}">
        <p14:creationId xmlns:p14="http://schemas.microsoft.com/office/powerpoint/2010/main" val="13124142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375082" y="911258"/>
            <a:ext cx="8866571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To Harvest Basil For Continuous Plant Growth</a:t>
            </a:r>
            <a:endParaRPr lang="en-C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How to Harvest Basil for Continuous Plant Growth">
            <a:hlinkClick r:id="" action="ppaction://media"/>
            <a:extLst>
              <a:ext uri="{FF2B5EF4-FFF2-40B4-BE49-F238E27FC236}">
                <a16:creationId xmlns:a16="http://schemas.microsoft.com/office/drawing/2014/main" id="{E5C93FC1-1C95-4606-B285-94FC109DB54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51477" y="2090013"/>
            <a:ext cx="7111193" cy="401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299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375082" y="911258"/>
            <a:ext cx="9322371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To Harvest Basil For Continuous Plant Growth</a:t>
            </a:r>
            <a:r>
              <a:rPr lang="en-C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 Points</a:t>
            </a:r>
            <a:endParaRPr lang="en-C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A5582C-4D5D-4CD3-A20B-3D7D5856E84B}"/>
              </a:ext>
            </a:extLst>
          </p:cNvPr>
          <p:cNvSpPr txBox="1"/>
          <p:nvPr/>
        </p:nvSpPr>
        <p:spPr>
          <a:xfrm>
            <a:off x="206408" y="1624614"/>
            <a:ext cx="11485484" cy="308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Tx/>
              <a:buChar char="-"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After about 6 weeks, pinch off the center shoot to prevent early flowering. If flowers do grow, just cut them off</a:t>
            </a: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 key to keeping your plant growing is to continuously harvest</a:t>
            </a: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pinch off leaves if you need them right away</a:t>
            </a: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Cut the shoots above the node to create two new shoots</a:t>
            </a:r>
            <a:endParaRPr lang="en-CA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 you do not need the basil right away, you can keep the stem in water to keep it fresh</a:t>
            </a:r>
          </a:p>
          <a:p>
            <a:pPr marL="285750" indent="-285750" algn="just">
              <a:lnSpc>
                <a:spcPct val="115000"/>
              </a:lnSpc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not cut more than 1/3 of the plant because that can send them into shock, which can kill the plant</a:t>
            </a:r>
          </a:p>
          <a:p>
            <a:pPr algn="just">
              <a:lnSpc>
                <a:spcPct val="115000"/>
              </a:lnSpc>
            </a:pPr>
            <a:endParaRPr lang="en-CA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material </a:t>
            </a:r>
            <a:r>
              <a:rPr lang="en-CA" dirty="0">
                <a:hlinkClick r:id="rId2"/>
              </a:rPr>
              <a:t>https://www.almanac.com/plant/basil</a:t>
            </a:r>
            <a:endParaRPr lang="en-CA" dirty="0"/>
          </a:p>
          <a:p>
            <a:pPr algn="just">
              <a:lnSpc>
                <a:spcPct val="115000"/>
              </a:lnSpc>
            </a:pPr>
            <a:endParaRPr lang="en-CA" dirty="0"/>
          </a:p>
          <a:p>
            <a:pPr lvl="0" algn="just">
              <a:lnSpc>
                <a:spcPct val="115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6922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375082" y="911258"/>
            <a:ext cx="9322371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To Harvest Basil For Continuous Plant Growth</a:t>
            </a:r>
            <a:r>
              <a:rPr lang="en-C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Notes</a:t>
            </a:r>
            <a:endParaRPr lang="en-C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A5582C-4D5D-4CD3-A20B-3D7D5856E84B}"/>
              </a:ext>
            </a:extLst>
          </p:cNvPr>
          <p:cNvSpPr txBox="1"/>
          <p:nvPr/>
        </p:nvSpPr>
        <p:spPr>
          <a:xfrm>
            <a:off x="206408" y="1624614"/>
            <a:ext cx="11485484" cy="308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Tx/>
              <a:buChar char="-"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After about 6 _____, pinch off the center shoot to prevent early flowering. If flowers do grow, just cut them off</a:t>
            </a: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 key to keeping your plant growing is to continuously ______</a:t>
            </a: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pinch off leaves if you need them right away</a:t>
            </a: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Cut the shoots above the ____ to create two new shoots</a:t>
            </a:r>
            <a:endParaRPr lang="en-CA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 you do not need the basil right away, you can keep the stem in ____ to keep it fresh</a:t>
            </a:r>
          </a:p>
          <a:p>
            <a:pPr marL="285750" indent="-285750" algn="just">
              <a:lnSpc>
                <a:spcPct val="115000"/>
              </a:lnSpc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not cut more than 1/3 of the plant because that can send them into shock, which can kill the plant</a:t>
            </a:r>
          </a:p>
          <a:p>
            <a:pPr algn="just">
              <a:lnSpc>
                <a:spcPct val="115000"/>
              </a:lnSpc>
            </a:pPr>
            <a:endParaRPr lang="en-CA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material </a:t>
            </a:r>
            <a:r>
              <a:rPr lang="en-CA" dirty="0">
                <a:hlinkClick r:id="rId2"/>
              </a:rPr>
              <a:t>https://www.almanac.com/plant/basil</a:t>
            </a:r>
            <a:endParaRPr lang="en-CA" dirty="0"/>
          </a:p>
          <a:p>
            <a:pPr algn="just">
              <a:lnSpc>
                <a:spcPct val="115000"/>
              </a:lnSpc>
            </a:pPr>
            <a:endParaRPr lang="en-CA" dirty="0"/>
          </a:p>
          <a:p>
            <a:pPr lvl="0" algn="just">
              <a:lnSpc>
                <a:spcPct val="115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7036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375082" y="911258"/>
            <a:ext cx="8866571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to Prune Basil?</a:t>
            </a:r>
            <a:endParaRPr lang="en-C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Online Media 4" title="How to Prune Basil So It Grows Forever!">
            <a:hlinkClick r:id="" action="ppaction://media"/>
            <a:extLst>
              <a:ext uri="{FF2B5EF4-FFF2-40B4-BE49-F238E27FC236}">
                <a16:creationId xmlns:a16="http://schemas.microsoft.com/office/drawing/2014/main" id="{6D7DA7F2-8639-4C56-A4AB-2EB7E987745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358007" y="1807470"/>
            <a:ext cx="7658409" cy="432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420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375082" y="911258"/>
            <a:ext cx="9322371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to Prune Basil?</a:t>
            </a:r>
            <a:r>
              <a:rPr lang="en-C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 Points</a:t>
            </a:r>
            <a:endParaRPr lang="en-C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A5582C-4D5D-4CD3-A20B-3D7D5856E84B}"/>
              </a:ext>
            </a:extLst>
          </p:cNvPr>
          <p:cNvSpPr txBox="1"/>
          <p:nvPr/>
        </p:nvSpPr>
        <p:spPr>
          <a:xfrm>
            <a:off x="206408" y="1624614"/>
            <a:ext cx="11485484" cy="240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Note: the hydroponic system used in this video is the Kratky system </a:t>
            </a:r>
          </a:p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pruning the basil in this way, the plant can grow bigger and will flower at a later time</a:t>
            </a:r>
          </a:p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the basil plant starts flowering, the plant puts more of its energy into its flowers instead of the leaves</a:t>
            </a:r>
          </a:p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make this method work, you may need to prune the basil plant every 2-3 weeks</a:t>
            </a:r>
          </a:p>
          <a:p>
            <a:pPr marL="285750" indent="-285750" algn="l">
              <a:buFontTx/>
              <a:buChar char="-"/>
            </a:pPr>
            <a:endParaRPr lang="en-CA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material </a:t>
            </a:r>
            <a:r>
              <a:rPr lang="en-CA" dirty="0">
                <a:hlinkClick r:id="rId2"/>
              </a:rPr>
              <a:t>https://www.almanac.com/plant/basil</a:t>
            </a:r>
            <a:endParaRPr lang="en-CA" dirty="0"/>
          </a:p>
          <a:p>
            <a:pPr algn="just">
              <a:lnSpc>
                <a:spcPct val="115000"/>
              </a:lnSpc>
            </a:pPr>
            <a:endParaRPr lang="en-CA" dirty="0"/>
          </a:p>
          <a:p>
            <a:pPr lvl="0" algn="just">
              <a:lnSpc>
                <a:spcPct val="115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4877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375082" y="911258"/>
            <a:ext cx="9322371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to Prune Basil?</a:t>
            </a:r>
            <a:r>
              <a:rPr lang="en-C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Notes</a:t>
            </a:r>
            <a:endParaRPr lang="en-C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A5582C-4D5D-4CD3-A20B-3D7D5856E84B}"/>
              </a:ext>
            </a:extLst>
          </p:cNvPr>
          <p:cNvSpPr txBox="1"/>
          <p:nvPr/>
        </p:nvSpPr>
        <p:spPr>
          <a:xfrm>
            <a:off x="206408" y="1624614"/>
            <a:ext cx="11485484" cy="240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Note: the hydroponic system used in this video is the ____________</a:t>
            </a:r>
          </a:p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pruning the basil in this way, the plant can grow ______ and will ______ at a later time</a:t>
            </a:r>
          </a:p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the basil plant starts flowering, the plant puts more of its ______ into its flowers instead of the leaves</a:t>
            </a:r>
          </a:p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make this method work, you may need to prune the basil plant every 2 to 3 _____</a:t>
            </a:r>
          </a:p>
          <a:p>
            <a:pPr marL="285750" indent="-285750" algn="l">
              <a:buFontTx/>
              <a:buChar char="-"/>
            </a:pPr>
            <a:endParaRPr lang="en-CA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material </a:t>
            </a:r>
            <a:r>
              <a:rPr lang="en-CA" dirty="0">
                <a:hlinkClick r:id="rId2"/>
              </a:rPr>
              <a:t>https://www.almanac.com/plant/basil</a:t>
            </a:r>
            <a:endParaRPr lang="en-CA" dirty="0"/>
          </a:p>
          <a:p>
            <a:pPr algn="just">
              <a:lnSpc>
                <a:spcPct val="115000"/>
              </a:lnSpc>
            </a:pPr>
            <a:endParaRPr lang="en-CA" dirty="0"/>
          </a:p>
          <a:p>
            <a:pPr lvl="0" algn="just">
              <a:lnSpc>
                <a:spcPct val="115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4045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375082" y="911258"/>
            <a:ext cx="8866571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to Harvest Cilantro</a:t>
            </a:r>
            <a:endParaRPr lang="en-C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How to Harvest Cilantro- Cut and Come Again Cilantro">
            <a:hlinkClick r:id="" action="ppaction://media"/>
            <a:extLst>
              <a:ext uri="{FF2B5EF4-FFF2-40B4-BE49-F238E27FC236}">
                <a16:creationId xmlns:a16="http://schemas.microsoft.com/office/drawing/2014/main" id="{318CA178-6059-4707-AD1B-22138FE28AA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163298" y="1734905"/>
            <a:ext cx="7865404" cy="4443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740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375082" y="911258"/>
            <a:ext cx="8866571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What Is Seed Germination?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 Points</a:t>
            </a:r>
            <a:endParaRPr lang="en-C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A5582C-4D5D-4CD3-A20B-3D7D5856E84B}"/>
              </a:ext>
            </a:extLst>
          </p:cNvPr>
          <p:cNvSpPr txBox="1"/>
          <p:nvPr/>
        </p:nvSpPr>
        <p:spPr>
          <a:xfrm>
            <a:off x="206408" y="1624614"/>
            <a:ext cx="11485484" cy="3045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seed has three major parts which are seed coat, embryo, and cotyledons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Seed coat protects the plants while they grow 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cotyledons contain food for baby plants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Conditions that effect germination are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Level of moisture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Temperature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Amount of sunlight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Quality of soil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610659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375082" y="911258"/>
            <a:ext cx="9322371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to Harvest Cilantro</a:t>
            </a:r>
            <a:r>
              <a:rPr lang="en-C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 Points</a:t>
            </a:r>
            <a:endParaRPr lang="en-C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A5582C-4D5D-4CD3-A20B-3D7D5856E84B}"/>
              </a:ext>
            </a:extLst>
          </p:cNvPr>
          <p:cNvSpPr txBox="1"/>
          <p:nvPr/>
        </p:nvSpPr>
        <p:spPr>
          <a:xfrm>
            <a:off x="206408" y="1624614"/>
            <a:ext cx="11485484" cy="2919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Cilantro matures in about 6-8 weeks after planting the seeds</a:t>
            </a:r>
          </a:p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letting some plants fully mature and go to seed, there can be plants that grow next year, which is called self-sowing</a:t>
            </a:r>
          </a:p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Cutting the tops off the cilantro plants encourages more leaf growth through more stems</a:t>
            </a:r>
          </a:p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leaves will grow in a small tight node before flowering </a:t>
            </a:r>
          </a:p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flowers will look like the flowers of carrots, parsley, celery, and chervil because they are in the same plant family</a:t>
            </a:r>
          </a:p>
          <a:p>
            <a:pPr marL="285750" indent="-285750" algn="l">
              <a:buFontTx/>
              <a:buChar char="-"/>
            </a:pPr>
            <a:endParaRPr lang="en-CA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Tx/>
              <a:buChar char="-"/>
            </a:pPr>
            <a:endParaRPr lang="en-CA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Tx/>
              <a:buChar char="-"/>
            </a:pPr>
            <a:endParaRPr lang="en-CA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material </a:t>
            </a:r>
            <a:r>
              <a:rPr lang="en-CA" dirty="0">
                <a:hlinkClick r:id="rId2"/>
              </a:rPr>
              <a:t>https://www.almanac.com/plant/coriander-and-cilantro</a:t>
            </a:r>
            <a:endParaRPr lang="en-CA" dirty="0"/>
          </a:p>
          <a:p>
            <a:pPr algn="just">
              <a:lnSpc>
                <a:spcPct val="115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1974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375082" y="911258"/>
            <a:ext cx="9322371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to Harvest Cilantro</a:t>
            </a:r>
            <a:r>
              <a:rPr lang="en-C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Notes</a:t>
            </a:r>
            <a:endParaRPr lang="en-C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A5582C-4D5D-4CD3-A20B-3D7D5856E84B}"/>
              </a:ext>
            </a:extLst>
          </p:cNvPr>
          <p:cNvSpPr txBox="1"/>
          <p:nvPr/>
        </p:nvSpPr>
        <p:spPr>
          <a:xfrm>
            <a:off x="206408" y="1624614"/>
            <a:ext cx="11485484" cy="2642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Cilantro matures in about __-__ weeks after planting the seeds</a:t>
            </a:r>
          </a:p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letting some plants fully mature and go to seed, there can be plants that grow next year, which is called self-sowing</a:t>
            </a:r>
          </a:p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Cutting the tops off the ______ plants encourages more leaf growth through more stems</a:t>
            </a:r>
          </a:p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leaves will grow in a small tight ____ before flowering </a:t>
            </a:r>
          </a:p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flowers will look like the flowers of ______, _______, _____, and ______ because they are in the same plant family</a:t>
            </a:r>
          </a:p>
          <a:p>
            <a:pPr marL="285750" indent="-285750" algn="l">
              <a:buFontTx/>
              <a:buChar char="-"/>
            </a:pPr>
            <a:endParaRPr lang="en-CA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material </a:t>
            </a:r>
            <a:r>
              <a:rPr lang="en-CA" dirty="0">
                <a:hlinkClick r:id="rId2"/>
              </a:rPr>
              <a:t>https://www.almanac.com/plant/coriander-and-cilantro</a:t>
            </a:r>
            <a:endParaRPr lang="en-CA" dirty="0"/>
          </a:p>
          <a:p>
            <a:pPr algn="just">
              <a:lnSpc>
                <a:spcPct val="115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4376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375082" y="911258"/>
            <a:ext cx="8866571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to Harvest Lettuce</a:t>
            </a:r>
            <a:endParaRPr lang="en-C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Online Media 2" title="Harvest lettuce All Season With Cut and Come Again Harvesting">
            <a:hlinkClick r:id="" action="ppaction://media"/>
            <a:extLst>
              <a:ext uri="{FF2B5EF4-FFF2-40B4-BE49-F238E27FC236}">
                <a16:creationId xmlns:a16="http://schemas.microsoft.com/office/drawing/2014/main" id="{47536FD4-CCA9-4DEC-9141-982196D6493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155442" y="1734907"/>
            <a:ext cx="7881115" cy="4452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305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375082" y="911258"/>
            <a:ext cx="9322371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to Harvest Lettuce</a:t>
            </a:r>
            <a:r>
              <a:rPr lang="en-C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 Points</a:t>
            </a:r>
            <a:endParaRPr lang="en-C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A5582C-4D5D-4CD3-A20B-3D7D5856E84B}"/>
              </a:ext>
            </a:extLst>
          </p:cNvPr>
          <p:cNvSpPr txBox="1"/>
          <p:nvPr/>
        </p:nvSpPr>
        <p:spPr>
          <a:xfrm>
            <a:off x="206408" y="1624614"/>
            <a:ext cx="11485484" cy="20526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cutting leaves from the outside of the lettuce crown, you allow the plant to grow more leaves from the center</a:t>
            </a:r>
          </a:p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cut and come again method increases growth by preventing the plant from going to seed </a:t>
            </a:r>
          </a:p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you harvest the central crown in the middle of the plant, the plant can not grow more leaves</a:t>
            </a:r>
          </a:p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a fast way of harvesting, you can use a clean knife to cut above the lettuce crown, but this will not be needed for lettuce grown in the hydroponic systems</a:t>
            </a:r>
          </a:p>
          <a:p>
            <a:pPr marL="285750" indent="-285750" algn="l">
              <a:buFontTx/>
              <a:buChar char="-"/>
            </a:pPr>
            <a:endParaRPr lang="en-CA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material </a:t>
            </a:r>
            <a:r>
              <a:rPr lang="en-CA" dirty="0">
                <a:hlinkClick r:id="rId2"/>
              </a:rPr>
              <a:t>https://www.almanac.com/plant/lettuce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9331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375082" y="911258"/>
            <a:ext cx="9322371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to Harvest Lettuce</a:t>
            </a:r>
            <a:r>
              <a:rPr lang="en-C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Notes</a:t>
            </a:r>
            <a:endParaRPr lang="en-C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A5582C-4D5D-4CD3-A20B-3D7D5856E84B}"/>
              </a:ext>
            </a:extLst>
          </p:cNvPr>
          <p:cNvSpPr txBox="1"/>
          <p:nvPr/>
        </p:nvSpPr>
        <p:spPr>
          <a:xfrm>
            <a:off x="206408" y="1624614"/>
            <a:ext cx="11485484" cy="20526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cutting leaves from the outside of the lettuce _____, you allow the plant to grow more leaves from the _____</a:t>
            </a:r>
          </a:p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cut and come again method increases growth by _________ the plant from going to seed </a:t>
            </a:r>
          </a:p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you harvest the central crown in the middle of the plant, the plant ____ ___ grow more leaves</a:t>
            </a:r>
          </a:p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a fast way of harvesting, you can use a clean knife to cut above the lettuce crown, but this will not be needed for lettuce grown in the hydroponic systems</a:t>
            </a:r>
          </a:p>
          <a:p>
            <a:pPr marL="285750" indent="-285750" algn="l">
              <a:buFontTx/>
              <a:buChar char="-"/>
            </a:pPr>
            <a:endParaRPr lang="en-CA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material </a:t>
            </a:r>
            <a:r>
              <a:rPr lang="en-CA" dirty="0">
                <a:hlinkClick r:id="rId2"/>
              </a:rPr>
              <a:t>https://www.almanac.com/plant/lettuce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1577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375082" y="911258"/>
            <a:ext cx="8866571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to Harvest Chives</a:t>
            </a:r>
            <a:endParaRPr lang="en-C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How To Harvest Chives - Cut and Come Again">
            <a:hlinkClick r:id="" action="ppaction://media"/>
            <a:extLst>
              <a:ext uri="{FF2B5EF4-FFF2-40B4-BE49-F238E27FC236}">
                <a16:creationId xmlns:a16="http://schemas.microsoft.com/office/drawing/2014/main" id="{D8024447-40DD-45E5-8614-F402054563E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50019" y="1779633"/>
            <a:ext cx="7691962" cy="4345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864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375082" y="911258"/>
            <a:ext cx="8866571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to Harvest Chives</a:t>
            </a:r>
            <a:endParaRPr lang="en-C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Online Media 2" title="How to Harvest Chives - Cut and Come Again!">
            <a:hlinkClick r:id="" action="ppaction://media"/>
            <a:extLst>
              <a:ext uri="{FF2B5EF4-FFF2-40B4-BE49-F238E27FC236}">
                <a16:creationId xmlns:a16="http://schemas.microsoft.com/office/drawing/2014/main" id="{AE654048-FB60-48D1-B845-988101FE9C3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408209" y="1779539"/>
            <a:ext cx="7375581" cy="4167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153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375082" y="911258"/>
            <a:ext cx="9322371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to Harvest Chives</a:t>
            </a:r>
            <a:r>
              <a:rPr lang="en-C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 Points</a:t>
            </a:r>
            <a:endParaRPr lang="en-C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A5582C-4D5D-4CD3-A20B-3D7D5856E84B}"/>
              </a:ext>
            </a:extLst>
          </p:cNvPr>
          <p:cNvSpPr txBox="1"/>
          <p:nvPr/>
        </p:nvSpPr>
        <p:spPr>
          <a:xfrm>
            <a:off x="206408" y="1624614"/>
            <a:ext cx="11485484" cy="17756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promote new growth, hold the chives and cut them one inch above the base </a:t>
            </a:r>
          </a:p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should take about 2 weeks for the chives to grow 12-14 inches </a:t>
            </a:r>
          </a:p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cut the chives as you need them, you do not need to cut them all at once</a:t>
            </a:r>
          </a:p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Chives can be harvested around 3-4 times per each growing season</a:t>
            </a:r>
          </a:p>
          <a:p>
            <a:pPr marL="285750" indent="-285750" algn="l">
              <a:buFontTx/>
              <a:buChar char="-"/>
            </a:pPr>
            <a:endParaRPr lang="en-CA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material </a:t>
            </a:r>
            <a:r>
              <a:rPr lang="en-CA" dirty="0">
                <a:hlinkClick r:id="rId2"/>
              </a:rPr>
              <a:t>https://www.almanac.com/plant/chives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4530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375082" y="911258"/>
            <a:ext cx="9322371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to Harvest Chives</a:t>
            </a:r>
            <a:r>
              <a:rPr lang="en-C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Notes</a:t>
            </a:r>
            <a:endParaRPr lang="en-C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A5582C-4D5D-4CD3-A20B-3D7D5856E84B}"/>
              </a:ext>
            </a:extLst>
          </p:cNvPr>
          <p:cNvSpPr txBox="1"/>
          <p:nvPr/>
        </p:nvSpPr>
        <p:spPr>
          <a:xfrm>
            <a:off x="206408" y="1624614"/>
            <a:ext cx="11485484" cy="17756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promote new growth, hold the chives and cut them one inch above the base </a:t>
            </a:r>
          </a:p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should take about __ weeks for the chives to grow ___-___ inches </a:t>
            </a:r>
          </a:p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cut the chives as you need them, you ___ ____ need to cut them all at once</a:t>
            </a:r>
          </a:p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Chives can be harvested around __-__ times per each growing season</a:t>
            </a:r>
          </a:p>
          <a:p>
            <a:pPr marL="285750" indent="-285750" algn="l">
              <a:buFontTx/>
              <a:buChar char="-"/>
            </a:pPr>
            <a:endParaRPr lang="en-CA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material </a:t>
            </a:r>
            <a:r>
              <a:rPr lang="en-CA" dirty="0">
                <a:hlinkClick r:id="rId2"/>
              </a:rPr>
              <a:t>https://www.almanac.com/plant/chives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54869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375082" y="911258"/>
            <a:ext cx="8866571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to Harvest Pak Choi</a:t>
            </a:r>
            <a:endParaRPr lang="en-C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Online Media 2" title="Cut-and-come-again harvesting">
            <a:hlinkClick r:id="" action="ppaction://media"/>
            <a:extLst>
              <a:ext uri="{FF2B5EF4-FFF2-40B4-BE49-F238E27FC236}">
                <a16:creationId xmlns:a16="http://schemas.microsoft.com/office/drawing/2014/main" id="{DF3370E4-7367-4630-8A54-3B3B8FAFDBE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120715" y="1819952"/>
            <a:ext cx="7950569" cy="4492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003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375082" y="911258"/>
            <a:ext cx="8866571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What Is Seed Germination?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Notes</a:t>
            </a:r>
            <a:endParaRPr lang="en-C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A5582C-4D5D-4CD3-A20B-3D7D5856E84B}"/>
              </a:ext>
            </a:extLst>
          </p:cNvPr>
          <p:cNvSpPr txBox="1"/>
          <p:nvPr/>
        </p:nvSpPr>
        <p:spPr>
          <a:xfrm>
            <a:off x="206408" y="1624614"/>
            <a:ext cx="11485484" cy="3045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seed has three major parts which are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and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Seed coat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the plants while they grow 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contain food for baby plants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Conditions that effect germination are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Level of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Amount of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Quality of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5204004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375082" y="911258"/>
            <a:ext cx="9322371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to Harvest Pak Choi</a:t>
            </a:r>
            <a:r>
              <a:rPr lang="en-C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 Points</a:t>
            </a:r>
            <a:endParaRPr lang="en-C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A5582C-4D5D-4CD3-A20B-3D7D5856E84B}"/>
              </a:ext>
            </a:extLst>
          </p:cNvPr>
          <p:cNvSpPr txBox="1"/>
          <p:nvPr/>
        </p:nvSpPr>
        <p:spPr>
          <a:xfrm>
            <a:off x="206408" y="1624614"/>
            <a:ext cx="11485484" cy="2365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harvest Pak Choi(Bok Choy), use a clean knife to cut all the leaves 1-2 inches above the base</a:t>
            </a:r>
          </a:p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Pak choi takes around 45 days to reach maturity from seed</a:t>
            </a:r>
          </a:p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having multiple plants growing at different stages, you can harvest them through out the season with out needing to store them </a:t>
            </a:r>
          </a:p>
          <a:p>
            <a:pPr marL="285750" indent="-285750" algn="l">
              <a:buFontTx/>
              <a:buChar char="-"/>
            </a:pPr>
            <a:endParaRPr lang="en-CA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Tx/>
              <a:buChar char="-"/>
            </a:pPr>
            <a:endParaRPr lang="en-CA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material </a:t>
            </a:r>
            <a:r>
              <a:rPr lang="en-CA" dirty="0">
                <a:hlinkClick r:id="rId2"/>
              </a:rPr>
              <a:t>https://www.growveg.com/plants/us-and-canada/how-to-grow-bok-choy/</a:t>
            </a:r>
            <a:endParaRPr lang="en-CA" dirty="0"/>
          </a:p>
          <a:p>
            <a:pPr algn="just">
              <a:lnSpc>
                <a:spcPct val="115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6942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375082" y="911258"/>
            <a:ext cx="9322371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to Harvest Pak Choi Notes</a:t>
            </a:r>
            <a:endParaRPr lang="en-C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A5582C-4D5D-4CD3-A20B-3D7D5856E84B}"/>
              </a:ext>
            </a:extLst>
          </p:cNvPr>
          <p:cNvSpPr txBox="1"/>
          <p:nvPr/>
        </p:nvSpPr>
        <p:spPr>
          <a:xfrm>
            <a:off x="206408" y="1624614"/>
            <a:ext cx="11485484" cy="2365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harvest Pak Choi(Bok Choy), use a clean knife to cut all the leaves __-__ inches above the base</a:t>
            </a:r>
          </a:p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Pak choi takes around ___ days to reach maturity from seed</a:t>
            </a:r>
          </a:p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having multiple plants growing at different stages, you can harvest them through out the season with out needing to _____ them </a:t>
            </a:r>
          </a:p>
          <a:p>
            <a:pPr marL="285750" indent="-285750" algn="l">
              <a:buFontTx/>
              <a:buChar char="-"/>
            </a:pPr>
            <a:endParaRPr lang="en-CA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Tx/>
              <a:buChar char="-"/>
            </a:pPr>
            <a:endParaRPr lang="en-CA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material </a:t>
            </a:r>
            <a:r>
              <a:rPr lang="en-CA" dirty="0">
                <a:hlinkClick r:id="rId2"/>
              </a:rPr>
              <a:t>https://www.growveg.com/plants/us-and-canada/how-to-grow-bok-choy/</a:t>
            </a:r>
            <a:endParaRPr lang="en-CA" dirty="0"/>
          </a:p>
          <a:p>
            <a:pPr algn="just">
              <a:lnSpc>
                <a:spcPct val="115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58099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375082" y="911258"/>
            <a:ext cx="8866571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to Harvest Swiss Chard</a:t>
            </a:r>
            <a:endParaRPr lang="en-C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Online Media 4" title="How To Harvest Swiss Chard">
            <a:hlinkClick r:id="" action="ppaction://media"/>
            <a:extLst>
              <a:ext uri="{FF2B5EF4-FFF2-40B4-BE49-F238E27FC236}">
                <a16:creationId xmlns:a16="http://schemas.microsoft.com/office/drawing/2014/main" id="{C292B568-A484-4D5B-A68E-8C25E1E8E51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90364" y="1745325"/>
            <a:ext cx="7611271" cy="430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49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375082" y="911258"/>
            <a:ext cx="9322371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to Harvest Swiss Chard</a:t>
            </a:r>
            <a:r>
              <a:rPr lang="en-C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 Points</a:t>
            </a:r>
            <a:endParaRPr lang="en-C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A5582C-4D5D-4CD3-A20B-3D7D5856E84B}"/>
              </a:ext>
            </a:extLst>
          </p:cNvPr>
          <p:cNvSpPr txBox="1"/>
          <p:nvPr/>
        </p:nvSpPr>
        <p:spPr>
          <a:xfrm>
            <a:off x="206408" y="1624614"/>
            <a:ext cx="11485484" cy="2088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harvest Swiss Chard, use garden scissors to cut the biggest leaves on the outside of the plant 1-2 inches above the base</a:t>
            </a:r>
          </a:p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best length to harvest the leaves is when they are 12-18 inches long </a:t>
            </a:r>
          </a:p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Center of the larger leaves can be stringy, so you can compost them if you do not want to eat them</a:t>
            </a:r>
          </a:p>
          <a:p>
            <a:pPr marL="285750" indent="-285750" algn="l">
              <a:buFontTx/>
              <a:buChar char="-"/>
            </a:pPr>
            <a:endParaRPr lang="en-CA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material </a:t>
            </a:r>
            <a:r>
              <a:rPr lang="en-CA" dirty="0">
                <a:hlinkClick r:id="rId2"/>
              </a:rPr>
              <a:t>https://www.almanac.com/plant/swiss-chard</a:t>
            </a:r>
            <a:endParaRPr lang="en-CA" dirty="0"/>
          </a:p>
          <a:p>
            <a:pPr algn="just">
              <a:lnSpc>
                <a:spcPct val="115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34378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375082" y="911258"/>
            <a:ext cx="9322371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to Harvest Swiss Chard Notes</a:t>
            </a:r>
            <a:endParaRPr lang="en-C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A5582C-4D5D-4CD3-A20B-3D7D5856E84B}"/>
              </a:ext>
            </a:extLst>
          </p:cNvPr>
          <p:cNvSpPr txBox="1"/>
          <p:nvPr/>
        </p:nvSpPr>
        <p:spPr>
          <a:xfrm>
            <a:off x="206408" y="1624614"/>
            <a:ext cx="11485484" cy="2088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harvest Swiss Chard, use garden scissors to cut the ______ leaves on the outside of the plant __-__ inches above the base</a:t>
            </a:r>
          </a:p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best length to harvest the leaves is when they are ___-___ inches long </a:t>
            </a:r>
          </a:p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center of the larger leaves can be stringy, so you can compost them if you do not want to eat them</a:t>
            </a:r>
          </a:p>
          <a:p>
            <a:pPr marL="285750" indent="-285750" algn="l">
              <a:buFontTx/>
              <a:buChar char="-"/>
            </a:pPr>
            <a:endParaRPr lang="en-CA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material </a:t>
            </a:r>
            <a:r>
              <a:rPr lang="en-CA" dirty="0">
                <a:hlinkClick r:id="rId2"/>
              </a:rPr>
              <a:t>https://www.almanac.com/plant/swiss-chard</a:t>
            </a:r>
            <a:endParaRPr lang="en-CA" dirty="0"/>
          </a:p>
          <a:p>
            <a:pPr algn="just">
              <a:lnSpc>
                <a:spcPct val="115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77447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375082" y="911258"/>
            <a:ext cx="8866571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to Harvest Arugula </a:t>
            </a:r>
            <a:endParaRPr lang="en-C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Arugula - Cut and Come Again">
            <a:hlinkClick r:id="" action="ppaction://media"/>
            <a:extLst>
              <a:ext uri="{FF2B5EF4-FFF2-40B4-BE49-F238E27FC236}">
                <a16:creationId xmlns:a16="http://schemas.microsoft.com/office/drawing/2014/main" id="{BF1B9454-FCD5-4039-8F77-5463E0CB06F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24845" y="1653710"/>
            <a:ext cx="8150526" cy="4605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135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375082" y="911258"/>
            <a:ext cx="9322371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to Harvest Arugula Key Points</a:t>
            </a:r>
            <a:endParaRPr lang="en-C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A5582C-4D5D-4CD3-A20B-3D7D5856E84B}"/>
              </a:ext>
            </a:extLst>
          </p:cNvPr>
          <p:cNvSpPr txBox="1"/>
          <p:nvPr/>
        </p:nvSpPr>
        <p:spPr>
          <a:xfrm>
            <a:off x="206408" y="1624614"/>
            <a:ext cx="11485484" cy="2088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Cut above the nodes near the top so that new stems can grow on that node</a:t>
            </a:r>
          </a:p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method can be used multiple times through out the season to get the most growth </a:t>
            </a:r>
          </a:p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flowers and leaves are both edible</a:t>
            </a:r>
          </a:p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 the stems of the arugula plant even so that they all get enough sunlight </a:t>
            </a:r>
          </a:p>
          <a:p>
            <a:pPr algn="l"/>
            <a:endParaRPr lang="en-CA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material </a:t>
            </a:r>
            <a:r>
              <a:rPr lang="en-CA" dirty="0">
                <a:hlinkClick r:id="rId2"/>
              </a:rPr>
              <a:t>https://www.almanac.com/plant/arugula</a:t>
            </a:r>
            <a:endParaRPr lang="en-CA" dirty="0"/>
          </a:p>
          <a:p>
            <a:pPr algn="just">
              <a:lnSpc>
                <a:spcPct val="115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02889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375082" y="911258"/>
            <a:ext cx="9322371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to Harvest Arugula Notes</a:t>
            </a:r>
            <a:endParaRPr lang="en-C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A5582C-4D5D-4CD3-A20B-3D7D5856E84B}"/>
              </a:ext>
            </a:extLst>
          </p:cNvPr>
          <p:cNvSpPr txBox="1"/>
          <p:nvPr/>
        </p:nvSpPr>
        <p:spPr>
          <a:xfrm>
            <a:off x="206408" y="1624614"/>
            <a:ext cx="11485484" cy="2088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Cut above the nodes near the ___ so that new stems can grow on that node</a:t>
            </a:r>
          </a:p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method can be used multiple times through out the season to get the most _______ </a:t>
            </a:r>
          </a:p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flowers and leaves are both ______</a:t>
            </a:r>
          </a:p>
          <a:p>
            <a:pPr marL="285750" indent="-285750" algn="l">
              <a:buFontTx/>
              <a:buChar char="-"/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 the stems of the arugula plant even so that they all get enough _________ </a:t>
            </a:r>
          </a:p>
          <a:p>
            <a:pPr algn="l"/>
            <a:endParaRPr lang="en-CA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C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material </a:t>
            </a:r>
            <a:r>
              <a:rPr lang="en-CA" dirty="0">
                <a:hlinkClick r:id="rId2"/>
              </a:rPr>
              <a:t>https://www.almanac.com/plant/arugula</a:t>
            </a:r>
            <a:endParaRPr lang="en-CA" dirty="0"/>
          </a:p>
          <a:p>
            <a:pPr algn="just">
              <a:lnSpc>
                <a:spcPct val="115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76579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4135144" y="2880901"/>
            <a:ext cx="3921711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Supplementary Videos</a:t>
            </a:r>
            <a:endParaRPr lang="en-C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987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375082" y="911258"/>
            <a:ext cx="8866571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Types of Propagation in Plants</a:t>
            </a:r>
            <a:endParaRPr lang="en-C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Types of Reproduction in Plants">
            <a:hlinkClick r:id="" action="ppaction://media"/>
            <a:extLst>
              <a:ext uri="{FF2B5EF4-FFF2-40B4-BE49-F238E27FC236}">
                <a16:creationId xmlns:a16="http://schemas.microsoft.com/office/drawing/2014/main" id="{82EBA021-7C16-4FE8-B65E-A2E527AD8A2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482295" y="2110085"/>
            <a:ext cx="7354163" cy="4155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48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375082" y="911258"/>
            <a:ext cx="8866571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Types of Propagation in Plants</a:t>
            </a:r>
            <a:r>
              <a:rPr lang="en-C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 Points</a:t>
            </a:r>
            <a:endParaRPr lang="en-C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A5582C-4D5D-4CD3-A20B-3D7D5856E84B}"/>
              </a:ext>
            </a:extLst>
          </p:cNvPr>
          <p:cNvSpPr txBox="1"/>
          <p:nvPr/>
        </p:nvSpPr>
        <p:spPr>
          <a:xfrm>
            <a:off x="206408" y="1624614"/>
            <a:ext cx="11485484" cy="4638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Many plants can be grown without seeds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Reproduction is the process of producing offspring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There are two modes of reproduction in plants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Sexual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Propagation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Asexual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Propagation</a:t>
            </a:r>
            <a:endParaRPr lang="en-US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15000"/>
              </a:lnSpc>
            </a:pP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Sexual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Propagation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the fusion of male and female gametes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Bisexual flower has both male and female parts in one flower. They prefer self-pollination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Unisexual flower has separate male and female flowers. They prefer cross-pollination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Tomatoes and peas prefer self-pollination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Cucumber prefers cross-pollination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Flowers are the reproductive parts of plants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68344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375082" y="911258"/>
            <a:ext cx="8866571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Types of Propagation in Plants</a:t>
            </a:r>
            <a:r>
              <a:rPr lang="en-C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 Points</a:t>
            </a:r>
            <a:endParaRPr lang="en-C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A5582C-4D5D-4CD3-A20B-3D7D5856E84B}"/>
              </a:ext>
            </a:extLst>
          </p:cNvPr>
          <p:cNvSpPr txBox="1"/>
          <p:nvPr/>
        </p:nvSpPr>
        <p:spPr>
          <a:xfrm>
            <a:off x="206408" y="1624614"/>
            <a:ext cx="11485484" cy="4471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Asexual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Propagation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Roots, stems and leaves are vegetative parts of the plant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New plants are formed using these parts, the process is called asexual reproduction or vegetative propagation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fusion of male and female gametes is not required in asexual reproduction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There are different methods of vegetative reproduction such as cutting, layering, grafting and budding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Cutting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new plant can be grown by cutting off part of the stem with two or more nodes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Layering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branch is buried in soil while still attached to the parent branch and is called a layer or runner</a:t>
            </a:r>
            <a:endParaRPr lang="en-CA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layer develops new roots and leaves which eventually grows into a new plant</a:t>
            </a:r>
          </a:p>
          <a:p>
            <a:pPr marL="742950" lvl="1" indent="-285750" algn="just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17617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375082" y="911258"/>
            <a:ext cx="8866571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Types of Propagation in Plants</a:t>
            </a:r>
            <a:r>
              <a:rPr lang="en-C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 Points</a:t>
            </a:r>
            <a:endParaRPr lang="en-C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A5582C-4D5D-4CD3-A20B-3D7D5856E84B}"/>
              </a:ext>
            </a:extLst>
          </p:cNvPr>
          <p:cNvSpPr txBox="1"/>
          <p:nvPr/>
        </p:nvSpPr>
        <p:spPr>
          <a:xfrm>
            <a:off x="206408" y="1624614"/>
            <a:ext cx="11485484" cy="2750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Grafting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twig from one plant is joined to a stem from another plant of the same kind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most often done to produce new and improved varieties</a:t>
            </a:r>
          </a:p>
          <a:p>
            <a:pPr lvl="1" algn="just">
              <a:lnSpc>
                <a:spcPct val="115000"/>
              </a:lnSpc>
            </a:pP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Budding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Similar to grafting. However, a bud is used instead of a twig.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bud 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joined to the base of a young plant and the rest of the host plant is cut off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03707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6936A-A2D3-4298-97EA-608734175817}"/>
              </a:ext>
            </a:extLst>
          </p:cNvPr>
          <p:cNvSpPr txBox="1"/>
          <p:nvPr/>
        </p:nvSpPr>
        <p:spPr>
          <a:xfrm>
            <a:off x="375082" y="911258"/>
            <a:ext cx="8866571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Types of Propagation in Plants</a:t>
            </a:r>
            <a:r>
              <a:rPr lang="en-C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Notes</a:t>
            </a:r>
            <a:endParaRPr lang="en-C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A5582C-4D5D-4CD3-A20B-3D7D5856E84B}"/>
              </a:ext>
            </a:extLst>
          </p:cNvPr>
          <p:cNvSpPr txBox="1"/>
          <p:nvPr/>
        </p:nvSpPr>
        <p:spPr>
          <a:xfrm>
            <a:off x="206408" y="1624614"/>
            <a:ext cx="11485484" cy="4638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Many plants can be grown _________ seeds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Reproduction is the process of _________ _________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There are two modes of reproduction in plants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Propagation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Propagation</a:t>
            </a:r>
            <a:endParaRPr lang="en-US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15000"/>
              </a:lnSpc>
            </a:pP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Propagation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the fusion of male and female gametes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 flower has both male and female parts in one flower. They prefer _________ pollination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 flower has separate male and female flowers. They prefer _________ pollination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Tomatoes and peas prefer _________ _________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Cucumber prefers _________ _________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Flowers are the _________ parts of plants</a:t>
            </a:r>
            <a:endParaRPr lang="en-C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7199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825</TotalTime>
  <Words>2671</Words>
  <Application>Microsoft Office PowerPoint</Application>
  <PresentationFormat>Widescreen</PresentationFormat>
  <Paragraphs>268</Paragraphs>
  <Slides>48</Slides>
  <Notes>0</Notes>
  <HiddenSlides>0</HiddenSlides>
  <MMClips>14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4" baseType="lpstr">
      <vt:lpstr>Arial</vt:lpstr>
      <vt:lpstr>Calibri</vt:lpstr>
      <vt:lpstr>Calibri Light</vt:lpstr>
      <vt:lpstr>Courier New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Thong Nguyen</dc:creator>
  <cp:lastModifiedBy>Thong Nguyen</cp:lastModifiedBy>
  <cp:revision>55</cp:revision>
  <dcterms:created xsi:type="dcterms:W3CDTF">2021-07-28T13:16:58Z</dcterms:created>
  <dcterms:modified xsi:type="dcterms:W3CDTF">2021-08-24T17:26:34Z</dcterms:modified>
</cp:coreProperties>
</file>